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13" r:id="rId1"/>
  </p:sldMasterIdLst>
  <p:notesMasterIdLst>
    <p:notesMasterId r:id="rId9"/>
  </p:notesMasterIdLst>
  <p:handoutMasterIdLst>
    <p:handoutMasterId r:id="rId10"/>
  </p:handoutMasterIdLst>
  <p:sldIdLst>
    <p:sldId id="345" r:id="rId2"/>
    <p:sldId id="406" r:id="rId3"/>
    <p:sldId id="404" r:id="rId4"/>
    <p:sldId id="405" r:id="rId5"/>
    <p:sldId id="361" r:id="rId6"/>
    <p:sldId id="402" r:id="rId7"/>
    <p:sldId id="323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5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5395"/>
    <a:srgbClr val="F5D335"/>
    <a:srgbClr val="000000"/>
    <a:srgbClr val="669900"/>
    <a:srgbClr val="99CC00"/>
    <a:srgbClr val="33CC33"/>
    <a:srgbClr val="009900"/>
    <a:srgbClr val="800000"/>
    <a:srgbClr val="FF7C8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85" autoAdjust="0"/>
    <p:restoredTop sz="93268" autoAdjust="0"/>
  </p:normalViewPr>
  <p:slideViewPr>
    <p:cSldViewPr snapToGrid="0">
      <p:cViewPr varScale="1">
        <p:scale>
          <a:sx n="51" d="100"/>
          <a:sy n="51" d="100"/>
        </p:scale>
        <p:origin x="1195" y="48"/>
      </p:cViewPr>
      <p:guideLst>
        <p:guide orient="horz" pos="295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9C824094-83BF-4415-A41C-4A8CE09328D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E308C599-11FF-40F2-A7DA-7D02208CB70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1BCE016C-4879-469D-80CA-D3D8512454B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5" name="Rectangle 5">
            <a:extLst>
              <a:ext uri="{FF2B5EF4-FFF2-40B4-BE49-F238E27FC236}">
                <a16:creationId xmlns:a16="http://schemas.microsoft.com/office/drawing/2014/main" id="{40C901B1-4DA8-4BD8-AD3F-FDD3C5A1257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AC796DE-C102-48BD-BA2F-F3A0E29DA0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8646DBE8-20F3-405F-B2DF-F259F560A64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C38E8CA2-1C11-4805-B385-935A3E453B9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7" name="Rectangle 5">
            <a:extLst>
              <a:ext uri="{FF2B5EF4-FFF2-40B4-BE49-F238E27FC236}">
                <a16:creationId xmlns:a16="http://schemas.microsoft.com/office/drawing/2014/main" id="{89DBA1EC-B73B-4613-B949-D5995134072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3798" name="Rectangle 6">
            <a:extLst>
              <a:ext uri="{FF2B5EF4-FFF2-40B4-BE49-F238E27FC236}">
                <a16:creationId xmlns:a16="http://schemas.microsoft.com/office/drawing/2014/main" id="{C3052567-43DA-465E-BE19-9ACFC4D340A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9" name="Rectangle 7">
            <a:extLst>
              <a:ext uri="{FF2B5EF4-FFF2-40B4-BE49-F238E27FC236}">
                <a16:creationId xmlns:a16="http://schemas.microsoft.com/office/drawing/2014/main" id="{5D9F9921-904F-4299-A383-12CF0CC222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D0A09B1-4F08-476E-AA81-474AC0D42E1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CEE58B-63EB-4382-BC4F-B9F0400EE2CC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5EAF0D-CB3A-4192-BE00-885BB5DB6959}" type="slidenum">
              <a:rPr lang="en-US" altLang="en-US"/>
              <a:pPr/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5EAF0D-CB3A-4192-BE00-885BB5DB6959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8345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D2B46-03A6-4BE8-BF37-D103992F194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6B24-D0BC-493B-A85E-132304D455D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90042-F3C8-4C50-B4CE-AE94892CB3B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1588B-77F0-48AF-BCF4-C0795380598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28D1-A97C-47B9-B791-A7290B6DD8C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FE3B-525D-4EC7-93A9-44F8087A54E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FA4E-77C4-40F4-8D7E-770148E3BA7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3BDB7-B14A-47CB-A69B-75FFD9874C6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85410-0F2D-47B6-82A3-AC0DDFB113F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773D-9300-4F0D-B183-A4EFE554757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37150D0-0CB5-40A7-A652-9C8BA6EDC502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310A0B-4C9A-4AF7-A598-5D6E761308B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14" r:id="rId1"/>
    <p:sldLayoutId id="2147484415" r:id="rId2"/>
    <p:sldLayoutId id="2147484416" r:id="rId3"/>
    <p:sldLayoutId id="2147484417" r:id="rId4"/>
    <p:sldLayoutId id="2147484418" r:id="rId5"/>
    <p:sldLayoutId id="2147484419" r:id="rId6"/>
    <p:sldLayoutId id="2147484420" r:id="rId7"/>
    <p:sldLayoutId id="2147484421" r:id="rId8"/>
    <p:sldLayoutId id="2147484422" r:id="rId9"/>
    <p:sldLayoutId id="2147484423" r:id="rId10"/>
    <p:sldLayoutId id="2147484424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BEB9C88D-7C29-4339-883B-B115E2DC96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5083" y="453097"/>
            <a:ext cx="8918917" cy="19102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9600" b="0" dirty="0">
                <a:solidFill>
                  <a:srgbClr val="FFFFCC"/>
                </a:solidFill>
                <a:latin typeface="Bernard MT Condensed" pitchFamily="18" charset="0"/>
              </a:rPr>
              <a:t>  </a:t>
            </a:r>
            <a:r>
              <a:rPr lang="en-US" sz="9600" b="1" dirty="0">
                <a:solidFill>
                  <a:schemeClr val="accent1">
                    <a:lumMod val="75000"/>
                  </a:schemeClr>
                </a:solidFill>
                <a:latin typeface="Perpetua" pitchFamily="18" charset="0"/>
              </a:rPr>
              <a:t>R</a:t>
            </a:r>
            <a:r>
              <a:rPr lang="en-US" sz="6600" b="1" dirty="0">
                <a:solidFill>
                  <a:schemeClr val="accent1">
                    <a:lumMod val="75000"/>
                  </a:schemeClr>
                </a:solidFill>
                <a:latin typeface="Perpetua" pitchFamily="18" charset="0"/>
              </a:rPr>
              <a:t>each </a:t>
            </a:r>
            <a:r>
              <a:rPr lang="en-US" sz="9600" b="1" dirty="0">
                <a:solidFill>
                  <a:schemeClr val="accent1">
                    <a:lumMod val="75000"/>
                  </a:schemeClr>
                </a:solidFill>
                <a:latin typeface="Perpetua" pitchFamily="18" charset="0"/>
              </a:rPr>
              <a:t>H</a:t>
            </a:r>
            <a:r>
              <a:rPr lang="en-US" sz="6600" b="1" dirty="0">
                <a:solidFill>
                  <a:schemeClr val="accent1">
                    <a:lumMod val="75000"/>
                  </a:schemeClr>
                </a:solidFill>
                <a:latin typeface="Perpetua" pitchFamily="18" charset="0"/>
              </a:rPr>
              <a:t>IGH </a:t>
            </a:r>
            <a:r>
              <a:rPr lang="en-US" sz="9600" b="1" dirty="0">
                <a:solidFill>
                  <a:schemeClr val="accent1">
                    <a:lumMod val="75000"/>
                  </a:schemeClr>
                </a:solidFill>
                <a:latin typeface="Perpetua" pitchFamily="18" charset="0"/>
              </a:rPr>
              <a:t>S</a:t>
            </a:r>
            <a:r>
              <a:rPr lang="en-US" sz="6600" b="1" dirty="0">
                <a:solidFill>
                  <a:schemeClr val="accent1">
                    <a:lumMod val="75000"/>
                  </a:schemeClr>
                </a:solidFill>
                <a:latin typeface="Perpetua" pitchFamily="18" charset="0"/>
              </a:rPr>
              <a:t>cholars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AD333F-FE1B-4375-8DE5-2E4ED0C3EAC3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1295400" y="2174875"/>
            <a:ext cx="6210300" cy="4683125"/>
          </a:xfrm>
        </p:spPr>
        <p:txBody>
          <a:bodyPr>
            <a:normAutofit lnSpcReduction="10000"/>
          </a:bodyPr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  <a:p>
            <a:pPr algn="ctr">
              <a:buFont typeface="Wingdings" pitchFamily="2" charset="2"/>
              <a:buNone/>
              <a:defRPr/>
            </a:pPr>
            <a:endParaRPr lang="en-US" sz="4400" b="1" dirty="0">
              <a:latin typeface="Book Antiqua" pitchFamily="18" charset="0"/>
            </a:endParaRPr>
          </a:p>
          <a:p>
            <a:pPr algn="ctr">
              <a:buFont typeface="Wingdings" pitchFamily="2" charset="2"/>
              <a:buNone/>
              <a:defRPr/>
            </a:pPr>
            <a:r>
              <a:rPr lang="en-US" sz="4400" b="1" dirty="0">
                <a:latin typeface="Book Antiqua" pitchFamily="18" charset="0"/>
              </a:rPr>
              <a:t> 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en-US" sz="4000" b="1" dirty="0">
                <a:solidFill>
                  <a:srgbClr val="F5D335"/>
                </a:solidFill>
                <a:latin typeface="Book Antiqua" pitchFamily="18" charset="0"/>
              </a:rPr>
              <a:t>Control your destiny</a:t>
            </a:r>
          </a:p>
          <a:p>
            <a:pPr algn="ctr">
              <a:buFont typeface="Wingdings" pitchFamily="2" charset="2"/>
              <a:buNone/>
              <a:defRPr/>
            </a:pPr>
            <a:endParaRPr lang="en-US" sz="2000" b="1" dirty="0">
              <a:latin typeface="Book Antiqua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b="1" dirty="0">
                <a:latin typeface="Book Antiqua" pitchFamily="18" charset="0"/>
              </a:rPr>
              <a:t>               </a:t>
            </a:r>
            <a:r>
              <a:rPr lang="en-US" b="1" dirty="0">
                <a:solidFill>
                  <a:schemeClr val="accent2"/>
                </a:solidFill>
                <a:latin typeface="Book Antiqua" pitchFamily="18" charset="0"/>
              </a:rPr>
              <a:t>  www.reachhighscholars.org</a:t>
            </a:r>
          </a:p>
        </p:txBody>
      </p:sp>
      <p:pic>
        <p:nvPicPr>
          <p:cNvPr id="5" name="Picture 4" descr="RHS_logo_d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10486" y="2602523"/>
            <a:ext cx="2875423" cy="26485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70BDC-2152-3848-8C2D-77F418F3B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2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Why we are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F9CE41-133A-7342-93E5-6FB8B9587C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4967287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RHSP helps students get a </a:t>
            </a:r>
            <a:r>
              <a:rPr lang="en-US" sz="2400" u="sng" dirty="0"/>
              <a:t>top education</a:t>
            </a:r>
            <a:r>
              <a:rPr lang="en-US" sz="2400" dirty="0"/>
              <a:t> at an </a:t>
            </a:r>
            <a:r>
              <a:rPr lang="en-US" sz="2400" u="sng" dirty="0"/>
              <a:t>affordable price</a:t>
            </a:r>
            <a:r>
              <a:rPr lang="en-US" sz="2400" dirty="0"/>
              <a:t>.</a:t>
            </a:r>
          </a:p>
          <a:p>
            <a:r>
              <a:rPr lang="en-US" sz="2400" dirty="0"/>
              <a:t>More important than ever to be admitted to colleges that can provide that.  Many are under financial stress due to </a:t>
            </a:r>
            <a:r>
              <a:rPr lang="en-US" sz="2400" dirty="0" err="1"/>
              <a:t>Covid</a:t>
            </a:r>
            <a:r>
              <a:rPr lang="en-US" sz="2400" dirty="0"/>
              <a:t>.</a:t>
            </a:r>
          </a:p>
          <a:p>
            <a:r>
              <a:rPr lang="en-US" sz="2400" dirty="0"/>
              <a:t>“Top education”= one that imbeds analytic skills that enable adapting to and benefiting from the rapidity of change.</a:t>
            </a:r>
          </a:p>
          <a:p>
            <a:r>
              <a:rPr lang="en-US" sz="2400" dirty="0"/>
              <a:t>“Affordable”= significant need-based grants and low debt.</a:t>
            </a:r>
          </a:p>
          <a:p>
            <a:r>
              <a:rPr lang="en-US" sz="2400" dirty="0"/>
              <a:t>RHSP provides “mud-on-the-wall”= supplemental resources to help students gain admission.</a:t>
            </a:r>
          </a:p>
          <a:p>
            <a:r>
              <a:rPr lang="en-US" sz="2400" b="1" dirty="0"/>
              <a:t>Admission process</a:t>
            </a:r>
            <a:r>
              <a:rPr lang="en-US" sz="2400" dirty="0"/>
              <a:t>: Emphasis on </a:t>
            </a:r>
            <a:r>
              <a:rPr lang="en-US" sz="2400" b="1" dirty="0"/>
              <a:t>Early Action and Early Decision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49357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DF0EC-2094-44CA-8FE7-EDA8A2B67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Graduation Rates for NH Colleges</a:t>
            </a:r>
            <a:br>
              <a:rPr lang="en-US" sz="3600" dirty="0"/>
            </a:br>
            <a:r>
              <a:rPr lang="en-US" sz="2400" dirty="0"/>
              <a:t>(% of students completing a bachelor’s degree)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67A93A9-DF53-46EE-AF00-0808506A51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5340507"/>
              </p:ext>
            </p:extLst>
          </p:nvPr>
        </p:nvGraphicFramePr>
        <p:xfrm>
          <a:off x="1104899" y="1800225"/>
          <a:ext cx="6810378" cy="4592300"/>
        </p:xfrm>
        <a:graphic>
          <a:graphicData uri="http://schemas.openxmlformats.org/drawingml/2006/table">
            <a:tbl>
              <a:tblPr/>
              <a:tblGrid>
                <a:gridCol w="338105">
                  <a:extLst>
                    <a:ext uri="{9D8B030D-6E8A-4147-A177-3AD203B41FA5}">
                      <a16:colId xmlns:a16="http://schemas.microsoft.com/office/drawing/2014/main" val="3557335014"/>
                    </a:ext>
                  </a:extLst>
                </a:gridCol>
                <a:gridCol w="2052773">
                  <a:extLst>
                    <a:ext uri="{9D8B030D-6E8A-4147-A177-3AD203B41FA5}">
                      <a16:colId xmlns:a16="http://schemas.microsoft.com/office/drawing/2014/main" val="4293007272"/>
                    </a:ext>
                  </a:extLst>
                </a:gridCol>
                <a:gridCol w="507156">
                  <a:extLst>
                    <a:ext uri="{9D8B030D-6E8A-4147-A177-3AD203B41FA5}">
                      <a16:colId xmlns:a16="http://schemas.microsoft.com/office/drawing/2014/main" val="2136512148"/>
                    </a:ext>
                  </a:extLst>
                </a:gridCol>
                <a:gridCol w="492664">
                  <a:extLst>
                    <a:ext uri="{9D8B030D-6E8A-4147-A177-3AD203B41FA5}">
                      <a16:colId xmlns:a16="http://schemas.microsoft.com/office/drawing/2014/main" val="2131932260"/>
                    </a:ext>
                  </a:extLst>
                </a:gridCol>
                <a:gridCol w="410556">
                  <a:extLst>
                    <a:ext uri="{9D8B030D-6E8A-4147-A177-3AD203B41FA5}">
                      <a16:colId xmlns:a16="http://schemas.microsoft.com/office/drawing/2014/main" val="3795264220"/>
                    </a:ext>
                  </a:extLst>
                </a:gridCol>
                <a:gridCol w="2052773">
                  <a:extLst>
                    <a:ext uri="{9D8B030D-6E8A-4147-A177-3AD203B41FA5}">
                      <a16:colId xmlns:a16="http://schemas.microsoft.com/office/drawing/2014/main" val="2525411904"/>
                    </a:ext>
                  </a:extLst>
                </a:gridCol>
                <a:gridCol w="507156">
                  <a:extLst>
                    <a:ext uri="{9D8B030D-6E8A-4147-A177-3AD203B41FA5}">
                      <a16:colId xmlns:a16="http://schemas.microsoft.com/office/drawing/2014/main" val="742785540"/>
                    </a:ext>
                  </a:extLst>
                </a:gridCol>
                <a:gridCol w="449195">
                  <a:extLst>
                    <a:ext uri="{9D8B030D-6E8A-4147-A177-3AD203B41FA5}">
                      <a16:colId xmlns:a16="http://schemas.microsoft.com/office/drawing/2014/main" val="674861814"/>
                    </a:ext>
                  </a:extLst>
                </a:gridCol>
              </a:tblGrid>
              <a:tr h="29517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1927688"/>
                  </a:ext>
                </a:extLst>
              </a:tr>
              <a:tr h="53131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College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4 yrs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6 yrs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College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4 yrs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6 yrs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1533979"/>
                  </a:ext>
                </a:extLst>
              </a:tr>
              <a:tr h="30698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Dartmouth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87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95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Rivier University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39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54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312407"/>
                  </a:ext>
                </a:extLst>
              </a:tr>
              <a:tr h="30698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Saint Anselm  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72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78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Franklin Pierce 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38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47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704856"/>
                  </a:ext>
                </a:extLst>
              </a:tr>
              <a:tr h="30698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UNH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59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77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Plymouth State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37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54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9974007"/>
                  </a:ext>
                </a:extLst>
              </a:tr>
              <a:tr h="30698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Colby-Sawyer  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49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63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SNHU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37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54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1696663"/>
                  </a:ext>
                </a:extLst>
              </a:tr>
              <a:tr h="269677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Keene State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43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63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New England Coll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32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39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0140391"/>
                  </a:ext>
                </a:extLst>
              </a:tr>
              <a:tr h="30698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Granite State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40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40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UNH Manchester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57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7090519"/>
                  </a:ext>
                </a:extLst>
              </a:tr>
              <a:tr h="40739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2568535"/>
                  </a:ext>
                </a:extLst>
              </a:tr>
              <a:tr h="53131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Thirty-four RHSP members have attended Highly Resourced Colleges in classes that graduated through 2020. Thirty-one (91%) graduated in 4 years.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9088049"/>
                  </a:ext>
                </a:extLst>
              </a:tr>
              <a:tr h="53131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0645805"/>
                  </a:ext>
                </a:extLst>
              </a:tr>
              <a:tr h="283369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435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7362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8D590-58B2-2A4B-B01D-B333D40C8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Summer Academic Enrichment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020AB-5DB6-7340-AC9D-8B431B45DC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Exeter Summer (Phillips Exeter Academy)</a:t>
            </a:r>
          </a:p>
          <a:p>
            <a:endParaRPr lang="en-US" dirty="0"/>
          </a:p>
          <a:p>
            <a:r>
              <a:rPr lang="en-US" dirty="0"/>
              <a:t>Advanced Studies Program (St. Paul’s School)</a:t>
            </a:r>
          </a:p>
          <a:p>
            <a:endParaRPr lang="en-US" dirty="0"/>
          </a:p>
          <a:p>
            <a:r>
              <a:rPr lang="en-US" dirty="0"/>
              <a:t>Summer @ Brown (Brown University)</a:t>
            </a:r>
          </a:p>
          <a:p>
            <a:endParaRPr lang="en-US" dirty="0"/>
          </a:p>
          <a:p>
            <a:r>
              <a:rPr lang="en-US" dirty="0"/>
              <a:t>Yale Young Global Scholars  (Yale University)</a:t>
            </a:r>
          </a:p>
        </p:txBody>
      </p:sp>
    </p:spTree>
    <p:extLst>
      <p:ext uri="{BB962C8B-B14F-4D97-AF65-F5344CB8AC3E}">
        <p14:creationId xmlns:p14="http://schemas.microsoft.com/office/powerpoint/2010/main" val="1742242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C496B-5AB8-496A-B72A-94E2A2E58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268" y="562708"/>
            <a:ext cx="8385175" cy="123825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Next Steps for Sophomores and Juniors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975F5-5B23-461D-B5BF-8FA4836C8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978" y="2307102"/>
            <a:ext cx="8525021" cy="455089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/>
              <a:t> </a:t>
            </a:r>
          </a:p>
          <a:p>
            <a:pPr lvl="0"/>
            <a:r>
              <a:rPr lang="en-US" dirty="0"/>
              <a:t>Honors Classes, Honor Roll and Principal’s Honor Roll   </a:t>
            </a:r>
          </a:p>
          <a:p>
            <a:pPr lvl="0"/>
            <a:r>
              <a:rPr lang="en-US" dirty="0"/>
              <a:t>Winter SAT/PSAT Boot Camp and March mandatory testing </a:t>
            </a:r>
          </a:p>
          <a:p>
            <a:pPr lvl="0"/>
            <a:r>
              <a:rPr lang="en-US" dirty="0"/>
              <a:t>Virtual College Visits</a:t>
            </a:r>
          </a:p>
          <a:p>
            <a:pPr lvl="0"/>
            <a:r>
              <a:rPr lang="en-US" dirty="0"/>
              <a:t>Phillips Exeter College Fair (tentative - April)</a:t>
            </a:r>
          </a:p>
          <a:p>
            <a:r>
              <a:rPr lang="en-US" dirty="0"/>
              <a:t>SAT II Subject Tests </a:t>
            </a:r>
          </a:p>
          <a:p>
            <a:r>
              <a:rPr lang="en-US" dirty="0"/>
              <a:t>Reach High Scholars Club meetings</a:t>
            </a:r>
          </a:p>
          <a:p>
            <a:pPr lvl="0"/>
            <a:endParaRPr lang="en-US" dirty="0"/>
          </a:p>
          <a:p>
            <a:pPr marL="0" lvl="0" indent="0">
              <a:buNone/>
            </a:pPr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/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00050" indent="-400050">
              <a:buFont typeface="Wingdings" pitchFamily="2" charset="2"/>
              <a:buAutoNum type="romanLcParenBoth" startAt="9"/>
              <a:defRPr/>
            </a:pPr>
            <a:endParaRPr lang="en-US" sz="1800" dirty="0"/>
          </a:p>
          <a:p>
            <a:pPr>
              <a:buFont typeface="Wingdings" pitchFamily="2" charset="2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C496B-5AB8-496A-B72A-94E2A2E58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268" y="562708"/>
            <a:ext cx="8385175" cy="123825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More Steps for Juniors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975F5-5B23-461D-B5BF-8FA4836C8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978" y="2307102"/>
            <a:ext cx="8525021" cy="4550898"/>
          </a:xfrm>
        </p:spPr>
        <p:txBody>
          <a:bodyPr>
            <a:normAutofit/>
          </a:bodyPr>
          <a:lstStyle/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Re-take SAT I Test in May or June</a:t>
            </a:r>
          </a:p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AP tests</a:t>
            </a:r>
          </a:p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/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00050" indent="-400050">
              <a:buFont typeface="Wingdings" pitchFamily="2" charset="2"/>
              <a:buAutoNum type="romanLcParenBoth" startAt="9"/>
              <a:defRPr/>
            </a:pPr>
            <a:endParaRPr lang="en-US" sz="1800" dirty="0"/>
          </a:p>
          <a:p>
            <a:pPr>
              <a:buFont typeface="Wingdings" pitchFamily="2" charset="2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340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3FE35-9138-4281-916B-5A8D226EF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997" y="970671"/>
            <a:ext cx="8385175" cy="829554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0B539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Eligibility Points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2C8E7-41BE-4A7F-85EC-E7A27F68AE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016" y="2214563"/>
            <a:ext cx="8693834" cy="464343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   		</a:t>
            </a:r>
          </a:p>
          <a:p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Please update those sheets!</a:t>
            </a:r>
          </a:p>
          <a:p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Earn points for:</a:t>
            </a:r>
          </a:p>
          <a:p>
            <a:pPr lvl="1"/>
            <a:r>
              <a:rPr lang="en-US" sz="2200" dirty="0">
                <a:latin typeface="Verdana" pitchFamily="34" charset="0"/>
                <a:ea typeface="Verdana" pitchFamily="34" charset="0"/>
                <a:cs typeface="Verdana" pitchFamily="34" charset="0"/>
              </a:rPr>
              <a:t>Participating in RHSP initiatives</a:t>
            </a:r>
          </a:p>
          <a:p>
            <a:pPr lvl="1"/>
            <a:r>
              <a:rPr lang="en-US" sz="2200" dirty="0">
                <a:latin typeface="Verdana" pitchFamily="34" charset="0"/>
                <a:ea typeface="Verdana" pitchFamily="34" charset="0"/>
                <a:cs typeface="Verdana" pitchFamily="34" charset="0"/>
              </a:rPr>
              <a:t>Maintaining an excellent 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academic record</a:t>
            </a:r>
            <a:endParaRPr lang="en-US" sz="2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Information provided to colleges senior fall indicating:</a:t>
            </a:r>
          </a:p>
          <a:p>
            <a:pPr lvl="1"/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High honors</a:t>
            </a:r>
          </a:p>
          <a:p>
            <a:pPr lvl="1"/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Honors</a:t>
            </a:r>
          </a:p>
          <a:p>
            <a:pPr lvl="1"/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Good standing</a:t>
            </a:r>
          </a:p>
          <a:p>
            <a:pPr marL="393192" lvl="1" indent="0">
              <a:buNone/>
            </a:pPr>
            <a:endParaRPr lang="en-US" sz="2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lvl="0" indent="0">
              <a:buNone/>
            </a:pP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lvl="0" indent="0">
              <a:buNone/>
            </a:pP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24523</TotalTime>
  <Words>340</Words>
  <Application>Microsoft Office PowerPoint</Application>
  <PresentationFormat>On-screen Show (4:3)</PresentationFormat>
  <Paragraphs>109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Arial</vt:lpstr>
      <vt:lpstr>Bernard MT Condensed</vt:lpstr>
      <vt:lpstr>Book Antiqua</vt:lpstr>
      <vt:lpstr>Calibri</vt:lpstr>
      <vt:lpstr>Constantia</vt:lpstr>
      <vt:lpstr>Perpetua</vt:lpstr>
      <vt:lpstr>Symbol</vt:lpstr>
      <vt:lpstr>Verdana</vt:lpstr>
      <vt:lpstr>Wingdings</vt:lpstr>
      <vt:lpstr>Wingdings 2</vt:lpstr>
      <vt:lpstr>Flow</vt:lpstr>
      <vt:lpstr>  Reach HIGH Scholars</vt:lpstr>
      <vt:lpstr>Why we are here</vt:lpstr>
      <vt:lpstr>Graduation Rates for NH Colleges (% of students completing a bachelor’s degree)</vt:lpstr>
      <vt:lpstr>Summer Academic Enrichment Programs</vt:lpstr>
      <vt:lpstr>Next Steps for Sophomores and Juniors</vt:lpstr>
      <vt:lpstr>More Steps for Juniors</vt:lpstr>
      <vt:lpstr>Eligibility Points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Reach High Scholars</dc:title>
  <dc:creator>Biff Boffo</dc:creator>
  <cp:lastModifiedBy>louisez58 louisez58</cp:lastModifiedBy>
  <cp:revision>599</cp:revision>
  <dcterms:created xsi:type="dcterms:W3CDTF">2007-11-24T01:50:16Z</dcterms:created>
  <dcterms:modified xsi:type="dcterms:W3CDTF">2021-10-14T22:19:15Z</dcterms:modified>
</cp:coreProperties>
</file>